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9" r:id="rId9"/>
    <p:sldId id="266" r:id="rId10"/>
    <p:sldId id="267" r:id="rId11"/>
    <p:sldId id="268" r:id="rId12"/>
    <p:sldId id="270" r:id="rId13"/>
    <p:sldId id="262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F743E9-619F-F831-FF1E-68513458D52E}" v="8" dt="2023-01-31T16:08:33.028"/>
    <p1510:client id="{30C10144-93F3-88A8-E6DD-CB5F8D6CDFF5}" v="35" dt="2023-02-01T06:13:12.450"/>
    <p1510:client id="{360F988E-6E17-96BF-9E48-4D4692843004}" v="106" dt="2023-01-31T16:46:09.490"/>
    <p1510:client id="{4A570060-C4AB-9B1F-67D8-3998E84E928B}" v="215" dt="2023-01-28T11:59:11.788"/>
    <p1510:client id="{4EA8F1BD-E0A2-D667-1934-6A4495331434}" v="2349" dt="2023-01-28T19:17:16.998"/>
    <p1510:client id="{656ADA38-D40B-44E5-91FD-C45CEAA342EE}" v="101" dt="2023-01-12T13:17:03.388"/>
    <p1510:client id="{763BDF94-5CF8-8E4F-7DE6-EB44ED3B8455}" v="71" dt="2023-02-01T06:50:59.050"/>
    <p1510:client id="{A416A155-A49F-4242-F431-814979317CA4}" v="796" dt="2023-01-12T13:46:36.023"/>
    <p1510:client id="{F3205F1C-88DA-6AD4-7B3E-430F921D5ECD}" v="18" dt="2023-02-01T08:55:05.122"/>
    <p1510:client id="{FFF260BA-FCBE-EF89-3A2B-F54D486703E4}" v="1" dt="2023-01-28T11:15:30.4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16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20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58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9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08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20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769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88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88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20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95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B3054-B75A-4BD7-8B3E-8DC0F614FAF3}" type="datetimeFigureOut">
              <a:rPr lang="de-DE" smtClean="0"/>
              <a:t>01.02.2023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72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eprogrammingpatterns.com/event-queue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BvBADjjqJS4?feature=oembed" TargetMode="External"/><Relationship Id="rId4" Type="http://schemas.openxmlformats.org/officeDocument/2006/relationships/hyperlink" Target="https://git.benjamin-kraft.eu/benjamin/EventQueue/src/branch/stand_vortra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mbedded.com/ring-buffer-basics/" TargetMode="External"/><Relationship Id="rId2" Type="http://schemas.openxmlformats.org/officeDocument/2006/relationships/hyperlink" Target="https://gameprogrammingpatterns.com/event-queue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plusplus.com/reference/thread/thread/thread/" TargetMode="External"/><Relationship Id="rId4" Type="http://schemas.openxmlformats.org/officeDocument/2006/relationships/hyperlink" Target="https://en.wikipedia.org/wiki/Circular_buff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26693" y="1030406"/>
            <a:ext cx="8147713" cy="3081242"/>
          </a:xfrm>
        </p:spPr>
        <p:txBody>
          <a:bodyPr anchor="ctr">
            <a:normAutofit/>
          </a:bodyPr>
          <a:lstStyle/>
          <a:p>
            <a:r>
              <a:rPr lang="de-DE" sz="4800">
                <a:solidFill>
                  <a:srgbClr val="FFFFFF"/>
                </a:solidFill>
                <a:cs typeface="Calibri Light"/>
              </a:rPr>
              <a:t>Game Programming Pattern:</a:t>
            </a:r>
            <a:br>
              <a:rPr lang="de-DE" sz="4800">
                <a:solidFill>
                  <a:srgbClr val="FFFFFF"/>
                </a:solidFill>
                <a:cs typeface="Calibri Light"/>
              </a:rPr>
            </a:br>
            <a:r>
              <a:rPr lang="de-DE" sz="4800">
                <a:solidFill>
                  <a:srgbClr val="FFFFFF"/>
                </a:solidFill>
                <a:cs typeface="Calibri Light"/>
              </a:rPr>
              <a:t>Event Queue</a:t>
            </a:r>
            <a:endParaRPr lang="de-DE" sz="4800">
              <a:solidFill>
                <a:srgbClr val="FFFFFF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50650" y="4260410"/>
            <a:ext cx="9078628" cy="8606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>
                <a:solidFill>
                  <a:srgbClr val="FFFFFF"/>
                </a:solidFill>
                <a:cs typeface="Calibri"/>
              </a:rPr>
              <a:t>Seminar: Computergrafik mit Game </a:t>
            </a:r>
            <a:r>
              <a:rPr lang="de-DE" err="1">
                <a:solidFill>
                  <a:srgbClr val="FFFFFF"/>
                </a:solidFill>
                <a:cs typeface="Calibri"/>
              </a:rPr>
              <a:t>Engines</a:t>
            </a:r>
            <a:endParaRPr lang="de-DE" err="1">
              <a:solidFill>
                <a:srgbClr val="FFFFFF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B9731C4-D588-2247-C3CD-F908951095D9}"/>
              </a:ext>
            </a:extLst>
          </p:cNvPr>
          <p:cNvSpPr txBox="1"/>
          <p:nvPr/>
        </p:nvSpPr>
        <p:spPr>
          <a:xfrm>
            <a:off x="4720682" y="590085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>
                <a:solidFill>
                  <a:schemeClr val="bg1"/>
                </a:solidFill>
                <a:cs typeface="Calibri"/>
              </a:rPr>
              <a:t>Benjamin Kraft</a:t>
            </a:r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9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8EA2178-B45E-7AA1-F580-E1659CD91867}"/>
              </a:ext>
            </a:extLst>
          </p:cNvPr>
          <p:cNvSpPr>
            <a:spLocks noGrp="1"/>
          </p:cNvSpPr>
          <p:nvPr/>
        </p:nvSpPr>
        <p:spPr>
          <a:xfrm>
            <a:off x="990482" y="508000"/>
            <a:ext cx="10506193" cy="61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chemeClr val="bg1"/>
                </a:solidFill>
                <a:cs typeface="Calibri Light"/>
              </a:rPr>
              <a:t>Inhalt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633BCA2-A67A-40A5-4F15-C63FDCEB9BC2}"/>
              </a:ext>
            </a:extLst>
          </p:cNvPr>
          <p:cNvSpPr txBox="1"/>
          <p:nvPr/>
        </p:nvSpPr>
        <p:spPr>
          <a:xfrm>
            <a:off x="978371" y="1411110"/>
            <a:ext cx="10212681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 sz="2000">
                <a:solidFill>
                  <a:srgbClr val="FFFFFF"/>
                </a:solidFill>
                <a:cs typeface="Calibri"/>
              </a:rPr>
              <a:t>Das Pattern</a:t>
            </a:r>
          </a:p>
          <a:p>
            <a:pPr marL="285750" indent="-285750">
              <a:buFont typeface="Arial"/>
              <a:buChar char="•"/>
            </a:pPr>
            <a:r>
              <a:rPr lang="de-DE" sz="2000">
                <a:solidFill>
                  <a:srgbClr val="FFFFFF"/>
                </a:solidFill>
                <a:cs typeface="Calibri"/>
              </a:rPr>
              <a:t>Vorteile</a:t>
            </a:r>
          </a:p>
          <a:p>
            <a:pPr marL="285750" indent="-285750">
              <a:buFont typeface="Arial"/>
              <a:buChar char="•"/>
            </a:pPr>
            <a:r>
              <a:rPr lang="de-DE" sz="2000">
                <a:solidFill>
                  <a:srgbClr val="FFFFFF"/>
                </a:solidFill>
                <a:cs typeface="Calibri"/>
              </a:rPr>
              <a:t>Nachteile</a:t>
            </a:r>
          </a:p>
          <a:p>
            <a:pPr marL="285750" indent="-285750">
              <a:buFont typeface="Arial"/>
              <a:buChar char="•"/>
            </a:pPr>
            <a:r>
              <a:rPr lang="de-DE" sz="2000">
                <a:solidFill>
                  <a:srgbClr val="FFFFFF"/>
                </a:solidFill>
                <a:cs typeface="Calibri"/>
              </a:rPr>
              <a:t>Queue-Arten</a:t>
            </a:r>
          </a:p>
          <a:p>
            <a:pPr marL="285750" indent="-285750">
              <a:buFont typeface="Arial"/>
              <a:buChar char="•"/>
            </a:pPr>
            <a:r>
              <a:rPr lang="de-DE" sz="2000">
                <a:solidFill>
                  <a:srgbClr val="FFFFFF"/>
                </a:solidFill>
                <a:cs typeface="Calibri"/>
              </a:rPr>
              <a:t>Ring-Buffer</a:t>
            </a:r>
          </a:p>
          <a:p>
            <a:pPr marL="285750" indent="-285750">
              <a:buFont typeface="Arial"/>
              <a:buChar char="•"/>
            </a:pPr>
            <a:r>
              <a:rPr lang="de-DE" sz="2000">
                <a:solidFill>
                  <a:srgbClr val="FFFFFF"/>
                </a:solidFill>
                <a:cs typeface="Calibri"/>
              </a:rPr>
              <a:t>C++ Implementierung in Minispiel</a:t>
            </a:r>
          </a:p>
          <a:p>
            <a:pPr marL="285750" indent="-285750">
              <a:buFont typeface="Arial"/>
              <a:buChar char="•"/>
            </a:pPr>
            <a:r>
              <a:rPr lang="de-DE" sz="2000">
                <a:solidFill>
                  <a:srgbClr val="FFFFFF"/>
                </a:solidFill>
                <a:cs typeface="Calibri"/>
              </a:rPr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360743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8EA2178-B45E-7AA1-F580-E1659CD91867}"/>
              </a:ext>
            </a:extLst>
          </p:cNvPr>
          <p:cNvSpPr>
            <a:spLocks noGrp="1"/>
          </p:cNvSpPr>
          <p:nvPr/>
        </p:nvSpPr>
        <p:spPr>
          <a:xfrm>
            <a:off x="998503" y="524042"/>
            <a:ext cx="10506193" cy="61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chemeClr val="bg1"/>
                </a:solidFill>
                <a:cs typeface="Calibri Light"/>
              </a:rPr>
              <a:t>Das Pattern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633BCA2-A67A-40A5-4F15-C63FDCEB9BC2}"/>
              </a:ext>
            </a:extLst>
          </p:cNvPr>
          <p:cNvSpPr txBox="1"/>
          <p:nvPr/>
        </p:nvSpPr>
        <p:spPr>
          <a:xfrm>
            <a:off x="978371" y="1411110"/>
            <a:ext cx="10212681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 dirty="0">
                <a:solidFill>
                  <a:srgbClr val="FFFFFF"/>
                </a:solidFill>
                <a:cs typeface="Calibri"/>
              </a:rPr>
              <a:t>Reihe von Ereignissen oder Befehlen in First-In, First-Out Warteschlange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 dirty="0">
                <a:solidFill>
                  <a:srgbClr val="FFFFFF"/>
                </a:solidFill>
                <a:cs typeface="Calibri"/>
              </a:rPr>
              <a:t>Sender legt Element ab, fährt fort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 dirty="0">
                <a:solidFill>
                  <a:srgbClr val="FFFFFF"/>
                </a:solidFill>
                <a:cs typeface="Calibri"/>
              </a:rPr>
              <a:t>Empfänger bearbeitet Element später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 dirty="0">
                <a:solidFill>
                  <a:srgbClr val="FFFFFF"/>
                </a:solidFill>
                <a:cs typeface="Calibri"/>
              </a:rPr>
              <a:t>Zeitliches </a:t>
            </a:r>
            <a:r>
              <a:rPr lang="de-DE" dirty="0" err="1">
                <a:solidFill>
                  <a:srgbClr val="FFFFFF"/>
                </a:solidFill>
                <a:cs typeface="Calibri"/>
              </a:rPr>
              <a:t>Decoupling</a:t>
            </a:r>
            <a:endParaRPr lang="de-DE" dirty="0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FFFFFF"/>
              </a:solidFill>
              <a:cs typeface="Calibri"/>
            </a:endParaRPr>
          </a:p>
          <a:p>
            <a:r>
              <a:rPr lang="de-DE" dirty="0">
                <a:solidFill>
                  <a:srgbClr val="FFFFFF"/>
                </a:solidFill>
                <a:cs typeface="Calibri"/>
              </a:rPr>
              <a:t>"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All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the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sender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can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do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is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throw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a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request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on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the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queue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and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hope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for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de-DE" dirty="0" err="1">
                <a:solidFill>
                  <a:schemeClr val="bg1"/>
                </a:solidFill>
                <a:ea typeface="+mn-lt"/>
                <a:cs typeface="+mn-lt"/>
              </a:rPr>
              <a:t>the</a:t>
            </a:r>
            <a:r>
              <a:rPr lang="de-DE" dirty="0">
                <a:solidFill>
                  <a:schemeClr val="bg1"/>
                </a:solidFill>
                <a:ea typeface="+mn-lt"/>
                <a:cs typeface="+mn-lt"/>
              </a:rPr>
              <a:t> best."</a:t>
            </a:r>
            <a:br>
              <a:rPr lang="de-DE" dirty="0">
                <a:solidFill>
                  <a:schemeClr val="bg1"/>
                </a:solidFill>
                <a:ea typeface="+mn-lt"/>
                <a:cs typeface="+mn-lt"/>
              </a:rPr>
            </a:br>
            <a:r>
              <a:rPr lang="de-DE" sz="1000" dirty="0">
                <a:solidFill>
                  <a:schemeClr val="bg1"/>
                </a:solidFill>
                <a:ea typeface="+mn-lt"/>
                <a:cs typeface="+mn-lt"/>
              </a:rPr>
              <a:t>https://gameprogrammingpatterns.com/event-queue.html</a:t>
            </a:r>
          </a:p>
        </p:txBody>
      </p:sp>
    </p:spTree>
    <p:extLst>
      <p:ext uri="{BB962C8B-B14F-4D97-AF65-F5344CB8AC3E}">
        <p14:creationId xmlns:p14="http://schemas.microsoft.com/office/powerpoint/2010/main" val="2833495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8EA2178-B45E-7AA1-F580-E1659CD91867}"/>
              </a:ext>
            </a:extLst>
          </p:cNvPr>
          <p:cNvSpPr>
            <a:spLocks noGrp="1"/>
          </p:cNvSpPr>
          <p:nvPr/>
        </p:nvSpPr>
        <p:spPr>
          <a:xfrm>
            <a:off x="990482" y="508000"/>
            <a:ext cx="10506193" cy="61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chemeClr val="bg1"/>
                </a:solidFill>
                <a:cs typeface="Calibri Light"/>
              </a:rPr>
              <a:t>Vorteile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633BCA2-A67A-40A5-4F15-C63FDCEB9BC2}"/>
              </a:ext>
            </a:extLst>
          </p:cNvPr>
          <p:cNvSpPr txBox="1"/>
          <p:nvPr/>
        </p:nvSpPr>
        <p:spPr>
          <a:xfrm>
            <a:off x="978371" y="1411110"/>
            <a:ext cx="10212681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Asynchrone Verarbeitung: Multithreading möglich:</a:t>
            </a:r>
            <a:br>
              <a:rPr lang="de-DE">
                <a:solidFill>
                  <a:schemeClr val="bg1"/>
                </a:solidFill>
                <a:cs typeface="Calibri"/>
              </a:rPr>
            </a:br>
            <a:r>
              <a:rPr lang="de-DE">
                <a:solidFill>
                  <a:schemeClr val="bg1"/>
                </a:solidFill>
                <a:cs typeface="Calibri"/>
              </a:rPr>
              <a:t>Game-Loop leidet nicht unter teuren Befehlen (Sound, IO)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Einfache Skalierung: Jeder kann Sender/Empfänger sein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Sender, Empfänger müssen sich nicht kennen</a:t>
            </a:r>
          </a:p>
        </p:txBody>
      </p:sp>
    </p:spTree>
    <p:extLst>
      <p:ext uri="{BB962C8B-B14F-4D97-AF65-F5344CB8AC3E}">
        <p14:creationId xmlns:p14="http://schemas.microsoft.com/office/powerpoint/2010/main" val="114480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8EA2178-B45E-7AA1-F580-E1659CD91867}"/>
              </a:ext>
            </a:extLst>
          </p:cNvPr>
          <p:cNvSpPr>
            <a:spLocks noGrp="1"/>
          </p:cNvSpPr>
          <p:nvPr/>
        </p:nvSpPr>
        <p:spPr>
          <a:xfrm>
            <a:off x="990482" y="508000"/>
            <a:ext cx="10506193" cy="61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chemeClr val="bg1"/>
                </a:solidFill>
                <a:cs typeface="Calibri Light"/>
              </a:rPr>
              <a:t>Nachteile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633BCA2-A67A-40A5-4F15-C63FDCEB9BC2}"/>
              </a:ext>
            </a:extLst>
          </p:cNvPr>
          <p:cNvSpPr txBox="1"/>
          <p:nvPr/>
        </p:nvSpPr>
        <p:spPr>
          <a:xfrm>
            <a:off x="978371" y="1411110"/>
            <a:ext cx="1021268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Muss global verfügbar sein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Keine direkte Antwort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ea typeface="+mn-lt"/>
                <a:cs typeface="+mn-lt"/>
              </a:rPr>
              <a:t>Schleifen schwer zu entdecken:</a:t>
            </a:r>
            <a:br>
              <a:rPr lang="de-DE">
                <a:solidFill>
                  <a:schemeClr val="bg1"/>
                </a:solidFill>
                <a:ea typeface="+mn-lt"/>
                <a:cs typeface="+mn-lt"/>
              </a:rPr>
            </a:br>
            <a:r>
              <a:rPr lang="de-DE">
                <a:solidFill>
                  <a:schemeClr val="bg1"/>
                </a:solidFill>
                <a:ea typeface="+mn-lt"/>
                <a:cs typeface="+mn-lt"/>
              </a:rPr>
              <a:t>Asynchrone Ausführung, Spiel stürzt nicht sofort ab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Veraltete Ereignisinformationen</a:t>
            </a:r>
          </a:p>
        </p:txBody>
      </p:sp>
    </p:spTree>
    <p:extLst>
      <p:ext uri="{BB962C8B-B14F-4D97-AF65-F5344CB8AC3E}">
        <p14:creationId xmlns:p14="http://schemas.microsoft.com/office/powerpoint/2010/main" val="1444581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8EA2178-B45E-7AA1-F580-E1659CD91867}"/>
              </a:ext>
            </a:extLst>
          </p:cNvPr>
          <p:cNvSpPr>
            <a:spLocks noGrp="1"/>
          </p:cNvSpPr>
          <p:nvPr/>
        </p:nvSpPr>
        <p:spPr>
          <a:xfrm>
            <a:off x="990482" y="508000"/>
            <a:ext cx="10506193" cy="61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chemeClr val="bg1"/>
                </a:solidFill>
                <a:cs typeface="Calibri Light"/>
              </a:rPr>
              <a:t>Queue-Arten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633BCA2-A67A-40A5-4F15-C63FDCEB9BC2}"/>
              </a:ext>
            </a:extLst>
          </p:cNvPr>
          <p:cNvSpPr txBox="1"/>
          <p:nvPr/>
        </p:nvSpPr>
        <p:spPr>
          <a:xfrm>
            <a:off x="978371" y="1411110"/>
            <a:ext cx="10212681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Broadcast-Queue: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Element: Ereignis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Viele Sender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Viele Empfänger</a:t>
            </a:r>
          </a:p>
          <a:p>
            <a:pPr marL="742950" lvl="1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Single-Cast-Queue (Asynchrone API):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Element: Befehl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Viele Sender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Ein Empfänger (</a:t>
            </a:r>
            <a:r>
              <a:rPr lang="de-DE" err="1">
                <a:solidFill>
                  <a:schemeClr val="bg1"/>
                </a:solidFill>
                <a:cs typeface="Calibri"/>
              </a:rPr>
              <a:t>zB</a:t>
            </a:r>
            <a:r>
              <a:rPr lang="de-DE">
                <a:solidFill>
                  <a:schemeClr val="bg1"/>
                </a:solidFill>
                <a:cs typeface="Calibri"/>
              </a:rPr>
              <a:t> </a:t>
            </a:r>
            <a:r>
              <a:rPr lang="de-DE" err="1">
                <a:solidFill>
                  <a:schemeClr val="bg1"/>
                </a:solidFill>
                <a:cs typeface="Calibri"/>
              </a:rPr>
              <a:t>AudioManager</a:t>
            </a:r>
            <a:r>
              <a:rPr lang="de-DE">
                <a:solidFill>
                  <a:schemeClr val="bg1"/>
                </a:solidFill>
                <a:cs typeface="Calibri"/>
              </a:rPr>
              <a:t>)</a:t>
            </a:r>
          </a:p>
          <a:p>
            <a:pPr marL="742950" lvl="1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Work-Queue: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Element: Befehl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Viele Sender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Viele Empfänger (</a:t>
            </a:r>
            <a:r>
              <a:rPr lang="de-DE" err="1">
                <a:solidFill>
                  <a:schemeClr val="bg1"/>
                </a:solidFill>
                <a:cs typeface="Calibri"/>
              </a:rPr>
              <a:t>zB</a:t>
            </a:r>
            <a:r>
              <a:rPr lang="de-DE">
                <a:solidFill>
                  <a:schemeClr val="bg1"/>
                </a:solidFill>
                <a:cs typeface="Calibri"/>
              </a:rPr>
              <a:t> </a:t>
            </a:r>
            <a:r>
              <a:rPr lang="de-DE" err="1">
                <a:solidFill>
                  <a:schemeClr val="bg1"/>
                </a:solidFill>
                <a:cs typeface="Calibri"/>
              </a:rPr>
              <a:t>ThreadPool</a:t>
            </a:r>
            <a:r>
              <a:rPr lang="de-DE">
                <a:solidFill>
                  <a:schemeClr val="bg1"/>
                </a:solidFill>
                <a:cs typeface="Calibri"/>
              </a:rPr>
              <a:t>)</a:t>
            </a:r>
          </a:p>
          <a:p>
            <a:pPr marL="742950" lvl="1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Befehl geht nur zu </a:t>
            </a:r>
            <a:r>
              <a:rPr lang="de-DE" i="1">
                <a:solidFill>
                  <a:schemeClr val="bg1"/>
                </a:solidFill>
                <a:cs typeface="Calibri"/>
              </a:rPr>
              <a:t>einem </a:t>
            </a:r>
            <a:r>
              <a:rPr lang="de-DE">
                <a:solidFill>
                  <a:schemeClr val="bg1"/>
                </a:solidFill>
                <a:cs typeface="Calibri"/>
              </a:rPr>
              <a:t>Empfänger</a:t>
            </a:r>
          </a:p>
        </p:txBody>
      </p:sp>
    </p:spTree>
    <p:extLst>
      <p:ext uri="{BB962C8B-B14F-4D97-AF65-F5344CB8AC3E}">
        <p14:creationId xmlns:p14="http://schemas.microsoft.com/office/powerpoint/2010/main" val="414709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8EA2178-B45E-7AA1-F580-E1659CD91867}"/>
              </a:ext>
            </a:extLst>
          </p:cNvPr>
          <p:cNvSpPr>
            <a:spLocks noGrp="1"/>
          </p:cNvSpPr>
          <p:nvPr/>
        </p:nvSpPr>
        <p:spPr>
          <a:xfrm>
            <a:off x="990482" y="508000"/>
            <a:ext cx="10506193" cy="61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chemeClr val="bg1"/>
                </a:solidFill>
                <a:cs typeface="Calibri Light"/>
              </a:rPr>
              <a:t>Ring-Buffer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633BCA2-A67A-40A5-4F15-C63FDCEB9BC2}"/>
              </a:ext>
            </a:extLst>
          </p:cNvPr>
          <p:cNvSpPr txBox="1"/>
          <p:nvPr/>
        </p:nvSpPr>
        <p:spPr>
          <a:xfrm>
            <a:off x="986392" y="1411110"/>
            <a:ext cx="4469608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Array A mit fester Länge N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TAIL: Position neues Element (Schreiben)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HEAD: Position ältestes Element (Lesen)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Push(E): </a:t>
            </a:r>
            <a:br>
              <a:rPr lang="de-DE">
                <a:solidFill>
                  <a:schemeClr val="bg1"/>
                </a:solidFill>
                <a:cs typeface="Calibri"/>
              </a:rPr>
            </a:br>
            <a:r>
              <a:rPr lang="de-DE">
                <a:solidFill>
                  <a:schemeClr val="bg1"/>
                </a:solidFill>
                <a:cs typeface="Calibri"/>
              </a:rPr>
              <a:t>  A[TAIL] = E;</a:t>
            </a:r>
            <a:br>
              <a:rPr lang="de-DE">
                <a:solidFill>
                  <a:schemeClr val="bg1"/>
                </a:solidFill>
                <a:cs typeface="Calibri"/>
              </a:rPr>
            </a:br>
            <a:r>
              <a:rPr lang="de-DE">
                <a:solidFill>
                  <a:schemeClr val="bg1"/>
                </a:solidFill>
                <a:cs typeface="Calibri"/>
              </a:rPr>
              <a:t>  TAIL = (TAIL + 1) % N;</a:t>
            </a:r>
          </a:p>
          <a:p>
            <a:pPr marL="1200150" lvl="2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Pop(): </a:t>
            </a:r>
            <a:br>
              <a:rPr lang="de-DE">
                <a:solidFill>
                  <a:schemeClr val="bg1"/>
                </a:solidFill>
                <a:cs typeface="Calibri"/>
              </a:rPr>
            </a:br>
            <a:r>
              <a:rPr lang="de-DE">
                <a:solidFill>
                  <a:schemeClr val="bg1"/>
                </a:solidFill>
                <a:cs typeface="Calibri"/>
              </a:rPr>
              <a:t>  E = A[HEAD];</a:t>
            </a:r>
            <a:br>
              <a:rPr lang="de-DE">
                <a:solidFill>
                  <a:schemeClr val="bg1"/>
                </a:solidFill>
                <a:cs typeface="Calibri"/>
              </a:rPr>
            </a:br>
            <a:r>
              <a:rPr lang="de-DE">
                <a:solidFill>
                  <a:schemeClr val="bg1"/>
                </a:solidFill>
                <a:cs typeface="Calibri"/>
              </a:rPr>
              <a:t>  HEAD = (HEAD + 1) % N;</a:t>
            </a:r>
            <a:br>
              <a:rPr lang="de-DE">
                <a:solidFill>
                  <a:schemeClr val="bg1"/>
                </a:solidFill>
                <a:cs typeface="Calibri"/>
              </a:rPr>
            </a:br>
            <a:r>
              <a:rPr lang="de-DE">
                <a:solidFill>
                  <a:schemeClr val="bg1"/>
                </a:solidFill>
                <a:cs typeface="Calibri"/>
              </a:rPr>
              <a:t>  Return E;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cs typeface="Calibri"/>
              </a:rPr>
              <a:t>Beide Operationen: O(1)</a:t>
            </a:r>
          </a:p>
        </p:txBody>
      </p:sp>
      <p:pic>
        <p:nvPicPr>
          <p:cNvPr id="2" name="Grafik 2" descr="Ein Bild, das drinnen, gefliest, Kachel enthält.&#10;&#10;Beschreibung automatisch generiert.">
            <a:extLst>
              <a:ext uri="{FF2B5EF4-FFF2-40B4-BE49-F238E27FC236}">
                <a16:creationId xmlns:a16="http://schemas.microsoft.com/office/drawing/2014/main" id="{A8E6B704-F4EE-39C5-FB4F-7C9EA8186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672" y="2477610"/>
            <a:ext cx="5630778" cy="184593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2A7A751-FC09-832C-F164-95F069343DA6}"/>
              </a:ext>
            </a:extLst>
          </p:cNvPr>
          <p:cNvSpPr txBox="1"/>
          <p:nvPr/>
        </p:nvSpPr>
        <p:spPr>
          <a:xfrm>
            <a:off x="6039852" y="4347410"/>
            <a:ext cx="3994484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000">
                <a:solidFill>
                  <a:schemeClr val="bg1"/>
                </a:solidFill>
                <a:cs typeface="Calibri"/>
              </a:rPr>
              <a:t>Quelle: </a:t>
            </a:r>
            <a:r>
              <a:rPr lang="de-DE" sz="100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https://gameprogrammingpatterns.com/event-queue.html</a:t>
            </a:r>
            <a:r>
              <a:rPr lang="de-DE" sz="100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de-DE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476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F148B04-1DB0-6CF0-BB00-E8E05CC946C8}"/>
              </a:ext>
            </a:extLst>
          </p:cNvPr>
          <p:cNvSpPr txBox="1"/>
          <p:nvPr/>
        </p:nvSpPr>
        <p:spPr>
          <a:xfrm>
            <a:off x="549788" y="173392"/>
            <a:ext cx="52132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4000">
                <a:solidFill>
                  <a:schemeClr val="bg1"/>
                </a:solidFill>
                <a:cs typeface="Calibri"/>
              </a:rPr>
              <a:t>Implementierung</a:t>
            </a:r>
          </a:p>
        </p:txBody>
      </p:sp>
      <p:pic>
        <p:nvPicPr>
          <p:cNvPr id="2" name="Onlinemedien 1" title="Seminar - Computergrafik mit Game Engines - EventQueue Minispiel">
            <a:hlinkClick r:id="" action="ppaction://media"/>
            <a:extLst>
              <a:ext uri="{FF2B5EF4-FFF2-40B4-BE49-F238E27FC236}">
                <a16:creationId xmlns:a16="http://schemas.microsoft.com/office/drawing/2014/main" id="{AED35A41-3F22-8996-5DD9-A97A0E25BC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74841" y="1002966"/>
            <a:ext cx="7168147" cy="4515184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59A7178-9609-ED27-B6F1-F9C337CFD4C5}"/>
              </a:ext>
            </a:extLst>
          </p:cNvPr>
          <p:cNvSpPr txBox="1"/>
          <p:nvPr/>
        </p:nvSpPr>
        <p:spPr>
          <a:xfrm>
            <a:off x="681789" y="5719010"/>
            <a:ext cx="93667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>
                <a:solidFill>
                  <a:schemeClr val="bg1"/>
                </a:solidFill>
                <a:cs typeface="Calibri"/>
              </a:rPr>
              <a:t>Quellcode: </a:t>
            </a:r>
            <a:r>
              <a:rPr lang="de-DE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https://git.benjamin-kraft.eu/benjamin/EventQueue/src/branch/stand_vortrag</a:t>
            </a:r>
            <a:r>
              <a:rPr lang="de-DE">
                <a:solidFill>
                  <a:schemeClr val="bg1"/>
                </a:solidFill>
                <a:ea typeface="+mn-lt"/>
                <a:cs typeface="+mn-lt"/>
              </a:rPr>
              <a:t>  </a:t>
            </a:r>
            <a:endParaRPr lang="de-DE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7708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fik 4" descr="Ein Bild, das Text enthält.&#10;&#10;Beschreibung automatisch generiert.">
            <a:extLst>
              <a:ext uri="{FF2B5EF4-FFF2-40B4-BE49-F238E27FC236}">
                <a16:creationId xmlns:a16="http://schemas.microsoft.com/office/drawing/2014/main" id="{629C6782-6536-CB52-77C0-AFDBDD533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85" y="447000"/>
            <a:ext cx="4509019" cy="6271772"/>
          </a:xfrm>
          <a:prstGeom prst="rect">
            <a:avLst/>
          </a:prstGeom>
        </p:spPr>
      </p:pic>
      <p:pic>
        <p:nvPicPr>
          <p:cNvPr id="5" name="Grafik 5" descr="Ein Bild, das Text enthält.&#10;&#10;Beschreibung automatisch generiert.">
            <a:extLst>
              <a:ext uri="{FF2B5EF4-FFF2-40B4-BE49-F238E27FC236}">
                <a16:creationId xmlns:a16="http://schemas.microsoft.com/office/drawing/2014/main" id="{5365FC74-670A-9392-25CA-3D198FDA9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049" y="2467196"/>
            <a:ext cx="3633536" cy="4242185"/>
          </a:xfrm>
          <a:prstGeom prst="rect">
            <a:avLst/>
          </a:prstGeom>
        </p:spPr>
      </p:pic>
      <p:pic>
        <p:nvPicPr>
          <p:cNvPr id="6" name="Grafik 6" descr="Ein Bild, das Text enthält.&#10;&#10;Beschreibung automatisch generiert.">
            <a:extLst>
              <a:ext uri="{FF2B5EF4-FFF2-40B4-BE49-F238E27FC236}">
                <a16:creationId xmlns:a16="http://schemas.microsoft.com/office/drawing/2014/main" id="{FAB7BD9E-0210-D2D6-87D6-7553A2147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613" y="744623"/>
            <a:ext cx="2470485" cy="96757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CF29426-29C4-F6CF-46B9-8B83DA6ECF96}"/>
              </a:ext>
            </a:extLst>
          </p:cNvPr>
          <p:cNvSpPr txBox="1"/>
          <p:nvPr/>
        </p:nvSpPr>
        <p:spPr>
          <a:xfrm>
            <a:off x="912519" y="8466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>
                <a:solidFill>
                  <a:schemeClr val="bg1"/>
                </a:solidFill>
                <a:cs typeface="Calibri"/>
              </a:rPr>
              <a:t>Hauptklasse Queue</a:t>
            </a:r>
            <a:endParaRPr lang="de-DE">
              <a:cs typeface="Calibri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2EB0D52-8D94-3D03-EA0B-B5B04ED315C8}"/>
              </a:ext>
            </a:extLst>
          </p:cNvPr>
          <p:cNvSpPr txBox="1"/>
          <p:nvPr/>
        </p:nvSpPr>
        <p:spPr>
          <a:xfrm>
            <a:off x="6096000" y="37629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err="1">
                <a:solidFill>
                  <a:schemeClr val="bg1"/>
                </a:solidFill>
                <a:cs typeface="Calibri"/>
              </a:rPr>
              <a:t>Listener</a:t>
            </a:r>
            <a:endParaRPr lang="de-DE" err="1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A5B260D-59A0-DCBD-50DC-CF0874D7D221}"/>
              </a:ext>
            </a:extLst>
          </p:cNvPr>
          <p:cNvSpPr txBox="1"/>
          <p:nvPr/>
        </p:nvSpPr>
        <p:spPr>
          <a:xfrm>
            <a:off x="6096000" y="206962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err="1">
                <a:solidFill>
                  <a:schemeClr val="bg1"/>
                </a:solidFill>
                <a:cs typeface="Calibri"/>
              </a:rPr>
              <a:t>EventQueue</a:t>
            </a:r>
            <a:r>
              <a:rPr lang="de-DE">
                <a:solidFill>
                  <a:schemeClr val="bg1"/>
                </a:solidFill>
                <a:cs typeface="Calibri"/>
              </a:rPr>
              <a:t>(Queue)</a:t>
            </a:r>
            <a:endParaRPr lang="de-DE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963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Grafik 2" descr="Ein Bild, das Text enthält.&#10;&#10;Beschreibung automatisch generiert.">
            <a:extLst>
              <a:ext uri="{FF2B5EF4-FFF2-40B4-BE49-F238E27FC236}">
                <a16:creationId xmlns:a16="http://schemas.microsoft.com/office/drawing/2014/main" id="{473C43F5-E481-9C77-E4C3-0A374D8BC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1" y="1197970"/>
            <a:ext cx="5038607" cy="1717372"/>
          </a:xfrm>
          <a:prstGeom prst="rect">
            <a:avLst/>
          </a:prstGeom>
        </p:spPr>
      </p:pic>
      <p:pic>
        <p:nvPicPr>
          <p:cNvPr id="3" name="Grafik 6" descr="Ein Bild, das Text enthält.&#10;&#10;Beschreibung automatisch generiert.">
            <a:extLst>
              <a:ext uri="{FF2B5EF4-FFF2-40B4-BE49-F238E27FC236}">
                <a16:creationId xmlns:a16="http://schemas.microsoft.com/office/drawing/2014/main" id="{278C4D84-45FD-6940-6089-64737C435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3" y="3580233"/>
            <a:ext cx="5941719" cy="1616645"/>
          </a:xfrm>
          <a:prstGeom prst="rect">
            <a:avLst/>
          </a:prstGeom>
        </p:spPr>
      </p:pic>
      <p:pic>
        <p:nvPicPr>
          <p:cNvPr id="7" name="Grafik 7" descr="Ein Bild, das Text enthält.&#10;&#10;Beschreibung automatisch generiert.">
            <a:extLst>
              <a:ext uri="{FF2B5EF4-FFF2-40B4-BE49-F238E27FC236}">
                <a16:creationId xmlns:a16="http://schemas.microsoft.com/office/drawing/2014/main" id="{E6D70F4B-8943-2B08-E635-D487145DB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473" y="4251556"/>
            <a:ext cx="5875866" cy="1873258"/>
          </a:xfrm>
          <a:prstGeom prst="rect">
            <a:avLst/>
          </a:prstGeom>
        </p:spPr>
      </p:pic>
      <p:pic>
        <p:nvPicPr>
          <p:cNvPr id="8" name="Grafik 8" descr="Ein Bild, das Text enthält.&#10;&#10;Beschreibung automatisch generiert.">
            <a:extLst>
              <a:ext uri="{FF2B5EF4-FFF2-40B4-BE49-F238E27FC236}">
                <a16:creationId xmlns:a16="http://schemas.microsoft.com/office/drawing/2014/main" id="{1A26CA85-EA34-A35A-860A-3CC388D183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475" y="889579"/>
            <a:ext cx="4982162" cy="275521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02A7224-DA0C-1663-E5A3-569E2205AF0A}"/>
              </a:ext>
            </a:extLst>
          </p:cNvPr>
          <p:cNvSpPr txBox="1"/>
          <p:nvPr/>
        </p:nvSpPr>
        <p:spPr>
          <a:xfrm>
            <a:off x="75258" y="79022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err="1">
                <a:solidFill>
                  <a:schemeClr val="bg1"/>
                </a:solidFill>
                <a:cs typeface="Calibri"/>
              </a:rPr>
              <a:t>GameListener</a:t>
            </a:r>
            <a:r>
              <a:rPr lang="de-DE">
                <a:solidFill>
                  <a:schemeClr val="bg1"/>
                </a:solidFill>
                <a:cs typeface="Calibri"/>
              </a:rPr>
              <a:t> Header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B3FB6D4-1B71-9C17-5A7D-1E353ECF8DCC}"/>
              </a:ext>
            </a:extLst>
          </p:cNvPr>
          <p:cNvSpPr txBox="1"/>
          <p:nvPr/>
        </p:nvSpPr>
        <p:spPr>
          <a:xfrm>
            <a:off x="75258" y="319851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err="1">
                <a:solidFill>
                  <a:schemeClr val="bg1"/>
                </a:solidFill>
                <a:cs typeface="Calibri"/>
              </a:rPr>
              <a:t>GameListener</a:t>
            </a:r>
            <a:r>
              <a:rPr lang="de-DE">
                <a:solidFill>
                  <a:schemeClr val="bg1"/>
                </a:solidFill>
                <a:cs typeface="Calibri"/>
              </a:rPr>
              <a:t> Source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240E65E-FA21-06EB-DD32-B19A4473C0C2}"/>
              </a:ext>
            </a:extLst>
          </p:cNvPr>
          <p:cNvSpPr txBox="1"/>
          <p:nvPr/>
        </p:nvSpPr>
        <p:spPr>
          <a:xfrm>
            <a:off x="6340591" y="37629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err="1">
                <a:solidFill>
                  <a:schemeClr val="bg1"/>
                </a:solidFill>
                <a:cs typeface="Calibri"/>
              </a:rPr>
              <a:t>Spectator</a:t>
            </a:r>
            <a:r>
              <a:rPr lang="de-DE">
                <a:solidFill>
                  <a:schemeClr val="bg1"/>
                </a:solidFill>
                <a:cs typeface="Calibri"/>
              </a:rPr>
              <a:t>(</a:t>
            </a:r>
            <a:r>
              <a:rPr lang="de-DE" err="1">
                <a:solidFill>
                  <a:schemeClr val="bg1"/>
                </a:solidFill>
                <a:cs typeface="Calibri"/>
              </a:rPr>
              <a:t>GameListener</a:t>
            </a:r>
            <a:r>
              <a:rPr lang="de-DE">
                <a:solidFill>
                  <a:schemeClr val="bg1"/>
                </a:solidFill>
                <a:cs typeface="Calibri"/>
              </a:rPr>
              <a:t>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C0FFC6F-46F2-15BE-3E5C-F22F8A6DC88A}"/>
              </a:ext>
            </a:extLst>
          </p:cNvPr>
          <p:cNvSpPr txBox="1"/>
          <p:nvPr/>
        </p:nvSpPr>
        <p:spPr>
          <a:xfrm>
            <a:off x="6340591" y="3828815"/>
            <a:ext cx="29689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err="1">
                <a:solidFill>
                  <a:schemeClr val="bg1"/>
                </a:solidFill>
                <a:cs typeface="Calibri"/>
              </a:rPr>
              <a:t>RecordTracker</a:t>
            </a:r>
            <a:r>
              <a:rPr lang="de-DE">
                <a:solidFill>
                  <a:schemeClr val="bg1"/>
                </a:solidFill>
                <a:cs typeface="Calibri"/>
              </a:rPr>
              <a:t>(</a:t>
            </a:r>
            <a:r>
              <a:rPr lang="de-DE" err="1">
                <a:solidFill>
                  <a:schemeClr val="bg1"/>
                </a:solidFill>
                <a:cs typeface="Calibri"/>
              </a:rPr>
              <a:t>GameListener</a:t>
            </a:r>
            <a:r>
              <a:rPr lang="de-DE">
                <a:solidFill>
                  <a:schemeClr val="bg1"/>
                </a:solidFill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95322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fik 5" descr="Ein Bild, das Text, draußen enthält.&#10;&#10;Beschreibung automatisch generiert.">
            <a:extLst>
              <a:ext uri="{FF2B5EF4-FFF2-40B4-BE49-F238E27FC236}">
                <a16:creationId xmlns:a16="http://schemas.microsoft.com/office/drawing/2014/main" id="{5E3CC373-4CFD-B5DC-2AAD-0D939FD7E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6992" y="1307449"/>
            <a:ext cx="4521200" cy="4261918"/>
          </a:xfrm>
          <a:prstGeom prst="rect">
            <a:avLst/>
          </a:prstGeom>
        </p:spPr>
      </p:pic>
      <p:pic>
        <p:nvPicPr>
          <p:cNvPr id="6" name="Grafik 8" descr="Ein Bild, das Text enthält.&#10;&#10;Beschreibung automatisch generiert.">
            <a:extLst>
              <a:ext uri="{FF2B5EF4-FFF2-40B4-BE49-F238E27FC236}">
                <a16:creationId xmlns:a16="http://schemas.microsoft.com/office/drawing/2014/main" id="{EB67FE47-F9EC-C4C0-8F96-29C5283EF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57" y="1030543"/>
            <a:ext cx="4878681" cy="1287953"/>
          </a:xfrm>
          <a:prstGeom prst="rect">
            <a:avLst/>
          </a:prstGeom>
        </p:spPr>
      </p:pic>
      <p:pic>
        <p:nvPicPr>
          <p:cNvPr id="9" name="Grafik 9" descr="Ein Bild, das Text enthält.&#10;&#10;Beschreibung automatisch generiert.">
            <a:extLst>
              <a:ext uri="{FF2B5EF4-FFF2-40B4-BE49-F238E27FC236}">
                <a16:creationId xmlns:a16="http://schemas.microsoft.com/office/drawing/2014/main" id="{C2E3831F-9382-8168-470A-0AC6BEF31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956" y="3204280"/>
            <a:ext cx="4878681" cy="333751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160B1B0-7403-22D0-E8B6-10AAE9E14902}"/>
              </a:ext>
            </a:extLst>
          </p:cNvPr>
          <p:cNvSpPr txBox="1"/>
          <p:nvPr/>
        </p:nvSpPr>
        <p:spPr>
          <a:xfrm>
            <a:off x="602073" y="667925"/>
            <a:ext cx="31759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>
                <a:solidFill>
                  <a:schemeClr val="bg1"/>
                </a:solidFill>
                <a:cs typeface="Calibri"/>
              </a:rPr>
              <a:t>Logger(</a:t>
            </a:r>
            <a:r>
              <a:rPr lang="de-DE" err="1">
                <a:solidFill>
                  <a:schemeClr val="bg1"/>
                </a:solidFill>
                <a:cs typeface="Calibri"/>
              </a:rPr>
              <a:t>GameListener</a:t>
            </a:r>
            <a:r>
              <a:rPr lang="de-DE">
                <a:solidFill>
                  <a:schemeClr val="bg1"/>
                </a:solidFill>
                <a:cs typeface="Calibri"/>
              </a:rPr>
              <a:t>) Header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F148B04-1DB0-6CF0-BB00-E8E05CC946C8}"/>
              </a:ext>
            </a:extLst>
          </p:cNvPr>
          <p:cNvSpPr txBox="1"/>
          <p:nvPr/>
        </p:nvSpPr>
        <p:spPr>
          <a:xfrm>
            <a:off x="602073" y="2831628"/>
            <a:ext cx="31759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>
                <a:solidFill>
                  <a:schemeClr val="bg1"/>
                </a:solidFill>
                <a:cs typeface="Calibri"/>
              </a:rPr>
              <a:t>Logger(</a:t>
            </a:r>
            <a:r>
              <a:rPr lang="de-DE" err="1">
                <a:solidFill>
                  <a:schemeClr val="bg1"/>
                </a:solidFill>
                <a:cs typeface="Calibri"/>
              </a:rPr>
              <a:t>GameListener</a:t>
            </a:r>
            <a:r>
              <a:rPr lang="de-DE">
                <a:solidFill>
                  <a:schemeClr val="bg1"/>
                </a:solidFill>
                <a:cs typeface="Calibri"/>
              </a:rPr>
              <a:t>) Source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4FC1923-3332-CD0D-EE6E-77B785ED5B6C}"/>
              </a:ext>
            </a:extLst>
          </p:cNvPr>
          <p:cNvSpPr txBox="1"/>
          <p:nvPr/>
        </p:nvSpPr>
        <p:spPr>
          <a:xfrm>
            <a:off x="6745110" y="940740"/>
            <a:ext cx="31759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>
                <a:solidFill>
                  <a:schemeClr val="bg1"/>
                </a:solidFill>
                <a:cs typeface="Calibri"/>
              </a:rPr>
              <a:t>log.txt (2 Durchläufe)</a:t>
            </a:r>
          </a:p>
        </p:txBody>
      </p:sp>
    </p:spTree>
    <p:extLst>
      <p:ext uri="{BB962C8B-B14F-4D97-AF65-F5344CB8AC3E}">
        <p14:creationId xmlns:p14="http://schemas.microsoft.com/office/powerpoint/2010/main" val="2233079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160B1B0-7403-22D0-E8B6-10AAE9E14902}"/>
              </a:ext>
            </a:extLst>
          </p:cNvPr>
          <p:cNvSpPr txBox="1"/>
          <p:nvPr/>
        </p:nvSpPr>
        <p:spPr>
          <a:xfrm>
            <a:off x="602073" y="324095"/>
            <a:ext cx="31759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err="1">
                <a:solidFill>
                  <a:schemeClr val="bg1"/>
                </a:solidFill>
                <a:cs typeface="Calibri"/>
              </a:rPr>
              <a:t>FileManager</a:t>
            </a:r>
            <a:r>
              <a:rPr lang="de-DE">
                <a:solidFill>
                  <a:schemeClr val="bg1"/>
                </a:solidFill>
                <a:cs typeface="Calibri"/>
              </a:rPr>
              <a:t>(Queue) Header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F148B04-1DB0-6CF0-BB00-E8E05CC946C8}"/>
              </a:ext>
            </a:extLst>
          </p:cNvPr>
          <p:cNvSpPr txBox="1"/>
          <p:nvPr/>
        </p:nvSpPr>
        <p:spPr>
          <a:xfrm>
            <a:off x="602073" y="2125384"/>
            <a:ext cx="31759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err="1">
                <a:solidFill>
                  <a:schemeClr val="bg1"/>
                </a:solidFill>
                <a:cs typeface="Calibri"/>
              </a:rPr>
              <a:t>FileManager</a:t>
            </a:r>
            <a:r>
              <a:rPr lang="de-DE">
                <a:solidFill>
                  <a:schemeClr val="bg1"/>
                </a:solidFill>
                <a:cs typeface="Calibri"/>
              </a:rPr>
              <a:t>(Queue) Source</a:t>
            </a:r>
            <a:endParaRPr lang="de-DE">
              <a:solidFill>
                <a:schemeClr val="bg1"/>
              </a:solidFill>
            </a:endParaRPr>
          </a:p>
        </p:txBody>
      </p:sp>
      <p:pic>
        <p:nvPicPr>
          <p:cNvPr id="2" name="Grafik 2" descr="Ein Bild, das Text enthält.&#10;&#10;Beschreibung automatisch generiert.">
            <a:extLst>
              <a:ext uri="{FF2B5EF4-FFF2-40B4-BE49-F238E27FC236}">
                <a16:creationId xmlns:a16="http://schemas.microsoft.com/office/drawing/2014/main" id="{29C246EE-29BD-6072-7B86-2A933ED00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48" y="2484959"/>
            <a:ext cx="6720467" cy="3635108"/>
          </a:xfrm>
          <a:prstGeom prst="rect">
            <a:avLst/>
          </a:prstGeom>
        </p:spPr>
      </p:pic>
      <p:pic>
        <p:nvPicPr>
          <p:cNvPr id="3" name="Grafik 3" descr="Ein Bild, das Text enthält.&#10;&#10;Beschreibung automatisch generiert.">
            <a:extLst>
              <a:ext uri="{FF2B5EF4-FFF2-40B4-BE49-F238E27FC236}">
                <a16:creationId xmlns:a16="http://schemas.microsoft.com/office/drawing/2014/main" id="{3105EC0D-ADAF-8E1B-20E5-398166FD3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48" y="726929"/>
            <a:ext cx="6720468" cy="131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90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8EA2178-B45E-7AA1-F580-E1659CD91867}"/>
              </a:ext>
            </a:extLst>
          </p:cNvPr>
          <p:cNvSpPr>
            <a:spLocks noGrp="1"/>
          </p:cNvSpPr>
          <p:nvPr/>
        </p:nvSpPr>
        <p:spPr>
          <a:xfrm>
            <a:off x="990482" y="508000"/>
            <a:ext cx="10506193" cy="61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chemeClr val="bg1"/>
                </a:solidFill>
                <a:cs typeface="Calibri Light"/>
              </a:rPr>
              <a:t>Quellen</a:t>
            </a:r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633BCA2-A67A-40A5-4F15-C63FDCEB9BC2}"/>
              </a:ext>
            </a:extLst>
          </p:cNvPr>
          <p:cNvSpPr txBox="1"/>
          <p:nvPr/>
        </p:nvSpPr>
        <p:spPr>
          <a:xfrm>
            <a:off x="978371" y="1411110"/>
            <a:ext cx="1021268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https://gameprogrammingpatterns.com/event-queue.html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https://www.embedded.com/ring-buffer-basics/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https://en.wikipedia.org/wiki/Circular_buffer</a:t>
            </a:r>
            <a:r>
              <a:rPr lang="de-DE">
                <a:solidFill>
                  <a:schemeClr val="bg1"/>
                </a:solidFill>
                <a:ea typeface="+mn-lt"/>
                <a:cs typeface="+mn-lt"/>
              </a:rPr>
              <a:t> (28.01.2023)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https://cplusplus.com/reference/thread/thread/thread/</a:t>
            </a:r>
            <a:endParaRPr lang="de-DE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970653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Breitbild</PresentationFormat>
  <Slides>13</Slides>
  <Notes>0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Larissa</vt:lpstr>
      <vt:lpstr>Game Programming Pattern: Event Queue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/>
  <cp:revision>8</cp:revision>
  <dcterms:created xsi:type="dcterms:W3CDTF">2023-01-12T10:59:03Z</dcterms:created>
  <dcterms:modified xsi:type="dcterms:W3CDTF">2023-02-01T10:02:18Z</dcterms:modified>
</cp:coreProperties>
</file>